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559" r:id="rId3"/>
    <p:sldId id="567" r:id="rId4"/>
    <p:sldId id="452" r:id="rId5"/>
    <p:sldId id="557" r:id="rId6"/>
    <p:sldId id="597" r:id="rId7"/>
    <p:sldId id="584" r:id="rId8"/>
    <p:sldId id="568" r:id="rId9"/>
    <p:sldId id="594" r:id="rId10"/>
    <p:sldId id="595" r:id="rId11"/>
    <p:sldId id="596" r:id="rId12"/>
  </p:sldIdLst>
  <p:sldSz cx="9906000" cy="6858000" type="A4"/>
  <p:notesSz cx="6865938" cy="9998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359DEC-9415-44AD-BF3B-80B95C042D7F}">
          <p14:sldIdLst>
            <p14:sldId id="256"/>
            <p14:sldId id="559"/>
            <p14:sldId id="567"/>
            <p14:sldId id="452"/>
            <p14:sldId id="557"/>
            <p14:sldId id="597"/>
            <p14:sldId id="584"/>
            <p14:sldId id="568"/>
            <p14:sldId id="594"/>
            <p14:sldId id="595"/>
            <p14:sldId id="5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772" userDrawn="1">
          <p15:clr>
            <a:srgbClr val="A4A3A4"/>
          </p15:clr>
        </p15:guide>
        <p15:guide id="2" orient="horz" pos="3976">
          <p15:clr>
            <a:srgbClr val="A4A3A4"/>
          </p15:clr>
        </p15:guide>
        <p15:guide id="4" orient="horz" pos="3974" userDrawn="1">
          <p15:clr>
            <a:srgbClr val="A4A3A4"/>
          </p15:clr>
        </p15:guide>
        <p15:guide id="5" pos="2848" userDrawn="1">
          <p15:clr>
            <a:srgbClr val="A4A3A4"/>
          </p15:clr>
        </p15:guide>
        <p15:guide id="6" pos="1557">
          <p15:clr>
            <a:srgbClr val="A4A3A4"/>
          </p15:clr>
        </p15:guide>
        <p15:guide id="7" pos="5479" userDrawn="1">
          <p15:clr>
            <a:srgbClr val="A4A3A4"/>
          </p15:clr>
        </p15:guide>
        <p15:guide id="8" pos="2055">
          <p15:clr>
            <a:srgbClr val="A4A3A4"/>
          </p15:clr>
        </p15:guide>
        <p15:guide id="9" pos="5184" userDrawn="1">
          <p15:clr>
            <a:srgbClr val="A4A3A4"/>
          </p15:clr>
        </p15:guide>
        <p15:guide id="11" pos="6199">
          <p15:clr>
            <a:srgbClr val="A4A3A4"/>
          </p15:clr>
        </p15:guide>
        <p15:guide id="12" pos="1192" userDrawn="1">
          <p15:clr>
            <a:srgbClr val="A4A3A4"/>
          </p15:clr>
        </p15:guide>
        <p15:guide id="13" pos="6239">
          <p15:clr>
            <a:srgbClr val="A4A3A4"/>
          </p15:clr>
        </p15:guide>
        <p15:guide id="14" pos="3121">
          <p15:clr>
            <a:srgbClr val="A4A3A4"/>
          </p15:clr>
        </p15:guide>
        <p15:guide id="15" orient="horz">
          <p15:clr>
            <a:srgbClr val="A4A3A4"/>
          </p15:clr>
        </p15:guide>
        <p15:guide id="16" pos="2332">
          <p15:clr>
            <a:srgbClr val="A4A3A4"/>
          </p15:clr>
        </p15:guide>
        <p15:guide id="17" pos="829">
          <p15:clr>
            <a:srgbClr val="A4A3A4"/>
          </p15:clr>
        </p15:guide>
        <p15:guide id="18" pos="27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서중교" initials="서" lastIdx="2" clrIdx="0">
    <p:extLst>
      <p:ext uri="{19B8F6BF-5375-455C-9EA6-DF929625EA0E}">
        <p15:presenceInfo xmlns:p15="http://schemas.microsoft.com/office/powerpoint/2012/main" userId="1cf551fffdec410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CC1"/>
    <a:srgbClr val="2A6096"/>
    <a:srgbClr val="E46C0A"/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98" autoAdjust="0"/>
    <p:restoredTop sz="96834" autoAdjust="0"/>
  </p:normalViewPr>
  <p:slideViewPr>
    <p:cSldViewPr snapToGrid="0" snapToObjects="1">
      <p:cViewPr varScale="1">
        <p:scale>
          <a:sx n="115" d="100"/>
          <a:sy n="115" d="100"/>
        </p:scale>
        <p:origin x="1716" y="102"/>
      </p:cViewPr>
      <p:guideLst>
        <p:guide orient="horz" pos="2772"/>
        <p:guide orient="horz" pos="3976"/>
        <p:guide orient="horz" pos="3974"/>
        <p:guide pos="2848"/>
        <p:guide pos="1557"/>
        <p:guide pos="5479"/>
        <p:guide pos="2055"/>
        <p:guide pos="5184"/>
        <p:guide pos="6199"/>
        <p:guide pos="1192"/>
        <p:guide pos="6239"/>
        <p:guide pos="3121"/>
        <p:guide orient="horz"/>
        <p:guide pos="2332"/>
        <p:guide pos="829"/>
        <p:guide pos="27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-3390" y="-114"/>
      </p:cViewPr>
      <p:guideLst>
        <p:guide orient="horz" pos="3148"/>
        <p:guide pos="216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8347" y="0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406DECE5-F9AC-4DDE-B6FD-CBC246B7833C}" type="datetimeFigureOut">
              <a:rPr lang="ko-KR" altLang="en-US" smtClean="0"/>
              <a:pPr/>
              <a:t>2020-06-03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6013"/>
            <a:ext cx="2975988" cy="500463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8347" y="9496013"/>
            <a:ext cx="2975988" cy="500463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889F57C2-994C-4CAC-A177-5A9DB266C8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057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8347" y="0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574ABA3A-9355-4178-9E84-935539E71065}" type="datetimeFigureOut">
              <a:rPr lang="ko-KR" altLang="en-US" smtClean="0"/>
              <a:pPr/>
              <a:t>2020-06-03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1250950"/>
            <a:ext cx="4872038" cy="3373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274" y="4811165"/>
            <a:ext cx="5493392" cy="3936552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7611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8347" y="9497611"/>
            <a:ext cx="2975988" cy="50046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8AA8B363-2367-4783-8299-5940EFFACF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89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8B798-9F91-4122-AD91-47DBCF053AB8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034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8B798-9F91-4122-AD91-47DBCF053AB8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034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8B798-9F91-4122-AD91-47DBCF053AB8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69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27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 bwMode="auto">
          <a:xfrm>
            <a:off x="3175" y="6612268"/>
            <a:ext cx="9902825" cy="253788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ko-KR" altLang="en-US" sz="80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sp>
        <p:nvSpPr>
          <p:cNvPr id="3" name="Rectangle 61"/>
          <p:cNvSpPr>
            <a:spLocks noChangeArrowheads="1"/>
          </p:cNvSpPr>
          <p:nvPr userDrawn="1"/>
        </p:nvSpPr>
        <p:spPr bwMode="auto">
          <a:xfrm>
            <a:off x="3175" y="320745"/>
            <a:ext cx="3971925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marL="266700" marR="0" lvl="0" indent="0" algn="just" defTabSz="914400" rtl="0" eaLnBrk="0" fontAlgn="ctr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  <a:ea typeface="+mn-ea"/>
            </a:endParaRPr>
          </a:p>
        </p:txBody>
      </p:sp>
      <p:sp>
        <p:nvSpPr>
          <p:cNvPr id="5" name="Rectangle 63"/>
          <p:cNvSpPr>
            <a:spLocks noChangeArrowheads="1"/>
          </p:cNvSpPr>
          <p:nvPr userDrawn="1"/>
        </p:nvSpPr>
        <p:spPr bwMode="auto">
          <a:xfrm>
            <a:off x="6883400" y="150813"/>
            <a:ext cx="274320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 defTabSz="793750">
              <a:defRPr/>
            </a:pPr>
            <a:r>
              <a:rPr kumimoji="0" lang="ko-KR" altLang="en-US" sz="1000" b="1" dirty="0">
                <a:latin typeface="+mn-ea"/>
                <a:ea typeface="+mn-ea"/>
              </a:rPr>
              <a:t>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5737" y="6651140"/>
            <a:ext cx="582295" cy="176043"/>
          </a:xfrm>
          <a:prstGeom prst="rect">
            <a:avLst/>
          </a:prstGeom>
          <a:noFill/>
          <a:effectLst/>
        </p:spPr>
      </p:pic>
      <p:sp>
        <p:nvSpPr>
          <p:cNvPr id="11" name="직사각형 10"/>
          <p:cNvSpPr/>
          <p:nvPr userDrawn="1"/>
        </p:nvSpPr>
        <p:spPr>
          <a:xfrm>
            <a:off x="4834429" y="6619835"/>
            <a:ext cx="3465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1B2664-86DB-41D7-BB17-9AB90D78A632}" type="slidenum">
              <a:rPr lang="ko-KR" altLang="en-US" sz="1000" smtClean="0">
                <a:solidFill>
                  <a:schemeClr val="bg1"/>
                </a:solidFill>
              </a:rPr>
              <a:pPr/>
              <a:t>‹#›</a:t>
            </a:fld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" name="직사각형 1"/>
          <p:cNvSpPr/>
          <p:nvPr userDrawn="1"/>
        </p:nvSpPr>
        <p:spPr bwMode="auto">
          <a:xfrm>
            <a:off x="0" y="-9560"/>
            <a:ext cx="9902825" cy="601732"/>
          </a:xfrm>
          <a:prstGeom prst="rect">
            <a:avLst/>
          </a:prstGeom>
          <a:solidFill>
            <a:srgbClr val="367CC1"/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ko-KR" altLang="en-US" sz="80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34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토리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 userDrawn="1"/>
        </p:nvSpPr>
        <p:spPr bwMode="auto">
          <a:xfrm>
            <a:off x="652731" y="613696"/>
            <a:ext cx="6836639" cy="423613"/>
          </a:xfrm>
          <a:prstGeom prst="rect">
            <a:avLst/>
          </a:prstGeom>
          <a:solidFill>
            <a:schemeClr val="bg1">
              <a:lumMod val="95000"/>
              <a:alpha val="59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ko-KR" altLang="en-US" sz="80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 userDrawn="1"/>
        </p:nvSpPr>
        <p:spPr bwMode="auto">
          <a:xfrm>
            <a:off x="7394618" y="930900"/>
            <a:ext cx="2503964" cy="5720240"/>
          </a:xfrm>
          <a:prstGeom prst="rect">
            <a:avLst/>
          </a:prstGeom>
          <a:solidFill>
            <a:schemeClr val="bg1">
              <a:lumMod val="95000"/>
              <a:alpha val="59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ko-KR" altLang="en-US" sz="80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 userDrawn="1"/>
        </p:nvSpPr>
        <p:spPr bwMode="auto">
          <a:xfrm>
            <a:off x="0" y="6604212"/>
            <a:ext cx="9902825" cy="253788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ko-KR" altLang="en-US" sz="80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sp>
        <p:nvSpPr>
          <p:cNvPr id="26" name="직사각형 28"/>
          <p:cNvSpPr/>
          <p:nvPr userDrawn="1"/>
        </p:nvSpPr>
        <p:spPr bwMode="auto">
          <a:xfrm>
            <a:off x="0" y="606900"/>
            <a:ext cx="720000" cy="216000"/>
          </a:xfrm>
          <a:prstGeom prst="rect">
            <a:avLst/>
          </a:prstGeom>
          <a:solidFill>
            <a:srgbClr val="367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anchor="ctr" anchorCtr="1"/>
          <a:lstStyle/>
          <a:p>
            <a:pPr algn="l">
              <a:defRPr/>
            </a:pPr>
            <a:r>
              <a:rPr lang="ko-KR" altLang="en-US" sz="800" b="1" dirty="0" err="1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실행경로</a:t>
            </a:r>
            <a:endParaRPr lang="ko-KR" altLang="en-US" sz="8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8"/>
          <p:cNvSpPr/>
          <p:nvPr userDrawn="1"/>
        </p:nvSpPr>
        <p:spPr bwMode="auto">
          <a:xfrm>
            <a:off x="0" y="822900"/>
            <a:ext cx="720000" cy="216000"/>
          </a:xfrm>
          <a:prstGeom prst="rect">
            <a:avLst/>
          </a:prstGeom>
          <a:solidFill>
            <a:srgbClr val="367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anchor="ctr" anchorCtr="1"/>
          <a:lstStyle/>
          <a:p>
            <a:pPr algn="l">
              <a:defRPr/>
            </a:pPr>
            <a:r>
              <a:rPr lang="ko-KR" altLang="en-US" sz="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개요</a:t>
            </a:r>
          </a:p>
        </p:txBody>
      </p:sp>
      <p:sp>
        <p:nvSpPr>
          <p:cNvPr id="31" name="직사각형 28"/>
          <p:cNvSpPr/>
          <p:nvPr userDrawn="1"/>
        </p:nvSpPr>
        <p:spPr bwMode="auto">
          <a:xfrm>
            <a:off x="7394618" y="605870"/>
            <a:ext cx="2503964" cy="415816"/>
          </a:xfrm>
          <a:prstGeom prst="rect">
            <a:avLst/>
          </a:prstGeom>
          <a:solidFill>
            <a:srgbClr val="367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0" rIns="36000" bIns="0" anchor="ctr" anchorCtr="1"/>
          <a:lstStyle/>
          <a:p>
            <a:pPr>
              <a:defRPr/>
            </a:pPr>
            <a:r>
              <a:rPr lang="ko-KR" altLang="en-US" sz="800" b="1" dirty="0">
                <a:solidFill>
                  <a:schemeClr val="bg1"/>
                </a:solidFill>
                <a:latin typeface="맑은 고딕" pitchFamily="50" charset="-127"/>
                <a:ea typeface="+mn-ea"/>
              </a:rPr>
              <a:t>기  능  설  명</a:t>
            </a:r>
          </a:p>
        </p:txBody>
      </p:sp>
      <p:cxnSp>
        <p:nvCxnSpPr>
          <p:cNvPr id="33" name="직선 연결선 32"/>
          <p:cNvCxnSpPr/>
          <p:nvPr userDrawn="1"/>
        </p:nvCxnSpPr>
        <p:spPr bwMode="auto">
          <a:xfrm>
            <a:off x="0" y="6654176"/>
            <a:ext cx="990600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직사각형 26"/>
          <p:cNvSpPr>
            <a:spLocks noChangeAspect="1"/>
          </p:cNvSpPr>
          <p:nvPr userDrawn="1"/>
        </p:nvSpPr>
        <p:spPr>
          <a:xfrm>
            <a:off x="0" y="2"/>
            <a:ext cx="9906000" cy="68580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>
              <a:solidFill>
                <a:srgbClr val="FFFFFF"/>
              </a:solidFill>
              <a:latin typeface="맑은 고딕" pitchFamily="50" charset="-127"/>
            </a:endParaRPr>
          </a:p>
        </p:txBody>
      </p:sp>
      <p:sp>
        <p:nvSpPr>
          <p:cNvPr id="44" name="제목 41"/>
          <p:cNvSpPr>
            <a:spLocks noGrp="1"/>
          </p:cNvSpPr>
          <p:nvPr>
            <p:ph type="title"/>
          </p:nvPr>
        </p:nvSpPr>
        <p:spPr>
          <a:xfrm>
            <a:off x="720000" y="613696"/>
            <a:ext cx="6667200" cy="20501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20" name="직사각형 19"/>
          <p:cNvSpPr/>
          <p:nvPr userDrawn="1"/>
        </p:nvSpPr>
        <p:spPr>
          <a:xfrm>
            <a:off x="4834429" y="6619835"/>
            <a:ext cx="3465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1B2664-86DB-41D7-BB17-9AB90D78A632}" type="slidenum">
              <a:rPr lang="ko-KR" altLang="en-US" sz="1000" smtClean="0">
                <a:solidFill>
                  <a:schemeClr val="bg1"/>
                </a:solidFill>
              </a:rPr>
              <a:pPr/>
              <a:t>‹#›</a:t>
            </a:fld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5737" y="6651140"/>
            <a:ext cx="582295" cy="176043"/>
          </a:xfrm>
          <a:prstGeom prst="rect">
            <a:avLst/>
          </a:prstGeom>
          <a:noFill/>
          <a:effectLst/>
        </p:spPr>
      </p:pic>
      <p:cxnSp>
        <p:nvCxnSpPr>
          <p:cNvPr id="4" name="직선 연결선 3"/>
          <p:cNvCxnSpPr>
            <a:endCxn id="31" idx="1"/>
          </p:cNvCxnSpPr>
          <p:nvPr userDrawn="1"/>
        </p:nvCxnSpPr>
        <p:spPr>
          <a:xfrm flipV="1">
            <a:off x="0" y="813778"/>
            <a:ext cx="7394618" cy="493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2398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230" userDrawn="1">
          <p15:clr>
            <a:srgbClr val="FBAE40"/>
          </p15:clr>
        </p15:guide>
        <p15:guide id="2" pos="36" userDrawn="1">
          <p15:clr>
            <a:srgbClr val="FBAE40"/>
          </p15:clr>
        </p15:guide>
        <p15:guide id="3" pos="2329" userDrawn="1">
          <p15:clr>
            <a:srgbClr val="FBAE40"/>
          </p15:clr>
        </p15:guide>
        <p15:guide id="4" orient="horz" pos="4156" userDrawn="1">
          <p15:clr>
            <a:srgbClr val="FBAE40"/>
          </p15:clr>
        </p15:guide>
        <p15:guide id="5" pos="4618" userDrawn="1">
          <p15:clr>
            <a:srgbClr val="FBAE40"/>
          </p15:clr>
        </p15:guide>
        <p15:guide id="6" orient="horz" pos="3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3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65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doosonerp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 bwMode="auto">
          <a:xfrm>
            <a:off x="6093562" y="0"/>
            <a:ext cx="3812438" cy="6858000"/>
          </a:xfrm>
          <a:prstGeom prst="rect">
            <a:avLst/>
          </a:prstGeom>
          <a:solidFill>
            <a:srgbClr val="2A6096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lang="ko-KR" altLang="en-US" sz="800">
              <a:solidFill>
                <a:schemeClr val="tx1">
                  <a:lumMod val="75000"/>
                  <a:lumOff val="25000"/>
                </a:schemeClr>
              </a:solidFill>
              <a:ea typeface="맑은 고딕" pitchFamily="50" charset="-127"/>
            </a:endParaRPr>
          </a:p>
        </p:txBody>
      </p:sp>
      <p:graphicFrame>
        <p:nvGraphicFramePr>
          <p:cNvPr id="21" name="Group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10897"/>
              </p:ext>
            </p:extLst>
          </p:nvPr>
        </p:nvGraphicFramePr>
        <p:xfrm>
          <a:off x="6093562" y="5835598"/>
          <a:ext cx="3606393" cy="802368"/>
        </p:xfrm>
        <a:graphic>
          <a:graphicData uri="http://schemas.openxmlformats.org/drawingml/2006/table">
            <a:tbl>
              <a:tblPr/>
              <a:tblGrid>
                <a:gridCol w="3606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332">
                <a:tc>
                  <a:txBody>
                    <a:bodyPr/>
                    <a:lstStyle/>
                    <a:p>
                      <a:pPr marL="266700" marR="0" lvl="0" indent="0" algn="r" defTabSz="914400" rtl="0" eaLnBrk="0" fontAlgn="ctr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두손</a:t>
                      </a:r>
                      <a:r>
                        <a:rPr kumimoji="0" lang="en-US" altLang="ko-K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Order </a:t>
                      </a:r>
                      <a:r>
                        <a:rPr kumimoji="0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Ver</a:t>
                      </a:r>
                      <a:r>
                        <a:rPr kumimoji="0" lang="en-US" altLang="ko-K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1.0</a:t>
                      </a: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332">
                <a:tc>
                  <a:txBody>
                    <a:bodyPr/>
                    <a:lstStyle/>
                    <a:p>
                      <a:pPr marL="266700" marR="0" lvl="0" indent="0" algn="r" defTabSz="914400" rtl="0" eaLnBrk="0" fontAlgn="ctr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㈜</a:t>
                      </a:r>
                      <a:r>
                        <a:rPr kumimoji="0" lang="ko-KR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시소이드</a:t>
                      </a:r>
                      <a:endParaRPr kumimoji="0" lang="en-US" altLang="ko-K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39575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66241" y="2274757"/>
            <a:ext cx="1898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www.DoosonErp.com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400456" y="2143353"/>
            <a:ext cx="54443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09435" y="996287"/>
            <a:ext cx="37276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 err="1"/>
              <a:t>두손</a:t>
            </a:r>
            <a:r>
              <a:rPr lang="en-US" altLang="ko-KR" sz="6000" dirty="0"/>
              <a:t>Order</a:t>
            </a:r>
            <a:endParaRPr lang="ko-KR" altLang="en-US" sz="60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074" y="6128696"/>
            <a:ext cx="2359152" cy="65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21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375" y="2046531"/>
            <a:ext cx="5124450" cy="281940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입고내역</a:t>
            </a:r>
            <a:r>
              <a:rPr lang="en-US" altLang="ko-KR" dirty="0"/>
              <a:t>-</a:t>
            </a:r>
            <a:r>
              <a:rPr lang="ko-KR" altLang="en-US" dirty="0"/>
              <a:t>수정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/>
            <a:r>
              <a:rPr lang="ko-KR" altLang="en-US" sz="2400" dirty="0" err="1"/>
              <a:t>입고내역</a:t>
            </a:r>
            <a:r>
              <a:rPr lang="en-US" altLang="ko-KR" sz="2400" dirty="0"/>
              <a:t>-</a:t>
            </a:r>
            <a:r>
              <a:rPr lang="ko-KR" altLang="en-US" sz="2400" dirty="0"/>
              <a:t>수정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05459" y="815013"/>
            <a:ext cx="57799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800" dirty="0"/>
              <a:t>발주한 내역 수정</a:t>
            </a: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35540"/>
              </p:ext>
            </p:extLst>
          </p:nvPr>
        </p:nvGraphicFramePr>
        <p:xfrm>
          <a:off x="7394684" y="1018099"/>
          <a:ext cx="2517587" cy="5626406"/>
        </p:xfrm>
        <a:graphic>
          <a:graphicData uri="http://schemas.openxmlformats.org/drawingml/2006/table">
            <a:tbl>
              <a:tblPr/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6406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날짜를 변경할 경우 변경할 날짜 입력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수량을 변경할 경우 수량 입력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 err="1"/>
                        <a:t>수정후</a:t>
                      </a:r>
                      <a:r>
                        <a:rPr lang="ko-KR" altLang="en-US" sz="800" baseline="0" dirty="0"/>
                        <a:t> </a:t>
                      </a:r>
                      <a:r>
                        <a:rPr lang="ko-KR" altLang="en-US" sz="800" baseline="0" dirty="0" err="1"/>
                        <a:t>납품서에</a:t>
                      </a:r>
                      <a:r>
                        <a:rPr lang="ko-KR" altLang="en-US" sz="800" baseline="0" dirty="0"/>
                        <a:t> 반영할지 여부 선택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확인후 발주 마감일이 남아있는 경우 즉시 수정 반영</a:t>
                      </a:r>
                      <a:r>
                        <a:rPr lang="en-US" altLang="ko-KR" sz="800" baseline="0" dirty="0"/>
                        <a:t>, </a:t>
                      </a:r>
                      <a:r>
                        <a:rPr lang="ko-KR" altLang="en-US" sz="800" baseline="0" dirty="0"/>
                        <a:t>마감일이 남아 있지 </a:t>
                      </a:r>
                      <a:r>
                        <a:rPr lang="ko-KR" altLang="en-US" sz="800" baseline="0" dirty="0" err="1"/>
                        <a:t>않은경우</a:t>
                      </a:r>
                      <a:r>
                        <a:rPr lang="ko-KR" altLang="en-US" sz="800" baseline="0" dirty="0"/>
                        <a:t> 변경 요청으로 입력되고 관리자 </a:t>
                      </a:r>
                      <a:r>
                        <a:rPr lang="ko-KR" altLang="en-US" sz="800" baseline="0" dirty="0" err="1"/>
                        <a:t>승인후</a:t>
                      </a:r>
                      <a:r>
                        <a:rPr lang="ko-KR" altLang="en-US" sz="800" baseline="0" dirty="0"/>
                        <a:t> 반영됨</a:t>
                      </a:r>
                      <a:r>
                        <a:rPr lang="en-US" altLang="ko-KR" sz="800" baseline="0" dirty="0"/>
                        <a:t/>
                      </a:r>
                      <a:br>
                        <a:rPr lang="en-US" altLang="ko-KR" sz="800" baseline="0" dirty="0"/>
                      </a:b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타원 21"/>
          <p:cNvSpPr/>
          <p:nvPr/>
        </p:nvSpPr>
        <p:spPr>
          <a:xfrm>
            <a:off x="5875924" y="29681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  <p:sp>
        <p:nvSpPr>
          <p:cNvPr id="23" name="타원 22"/>
          <p:cNvSpPr/>
          <p:nvPr/>
        </p:nvSpPr>
        <p:spPr>
          <a:xfrm>
            <a:off x="5875924" y="3317457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2</a:t>
            </a:r>
            <a:endParaRPr kumimoji="0" lang="ko-KR" altLang="en-US" sz="1200" b="1" dirty="0"/>
          </a:p>
        </p:txBody>
      </p:sp>
      <p:sp>
        <p:nvSpPr>
          <p:cNvPr id="24" name="타원 23"/>
          <p:cNvSpPr/>
          <p:nvPr/>
        </p:nvSpPr>
        <p:spPr>
          <a:xfrm>
            <a:off x="4089398" y="3981569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3</a:t>
            </a:r>
            <a:endParaRPr kumimoji="0" lang="ko-KR" altLang="en-US" sz="1200" b="1" dirty="0"/>
          </a:p>
        </p:txBody>
      </p:sp>
      <p:sp>
        <p:nvSpPr>
          <p:cNvPr id="25" name="타원 24"/>
          <p:cNvSpPr/>
          <p:nvPr/>
        </p:nvSpPr>
        <p:spPr>
          <a:xfrm>
            <a:off x="4782254" y="4324966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4</a:t>
            </a:r>
            <a:endParaRPr kumimoji="0"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8326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183" y="1226214"/>
            <a:ext cx="6038850" cy="5210175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입고내역</a:t>
            </a:r>
            <a:r>
              <a:rPr lang="en-US" altLang="ko-KR" dirty="0"/>
              <a:t>-</a:t>
            </a:r>
            <a:r>
              <a:rPr lang="ko-KR" altLang="en-US" dirty="0"/>
              <a:t>클레임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/>
            <a:r>
              <a:rPr lang="ko-KR" altLang="en-US" sz="2400" dirty="0" err="1"/>
              <a:t>입고내역</a:t>
            </a:r>
            <a:r>
              <a:rPr lang="en-US" altLang="ko-KR" sz="2400" dirty="0"/>
              <a:t>-</a:t>
            </a:r>
            <a:r>
              <a:rPr lang="ko-KR" altLang="en-US" sz="2400" dirty="0"/>
              <a:t>클레임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05459" y="815013"/>
            <a:ext cx="57799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800" dirty="0"/>
              <a:t>클레임이 </a:t>
            </a:r>
            <a:r>
              <a:rPr lang="ko-KR" altLang="en-US" sz="800" dirty="0" err="1"/>
              <a:t>발생했을경우</a:t>
            </a:r>
            <a:r>
              <a:rPr lang="ko-KR" altLang="en-US" sz="800" dirty="0"/>
              <a:t> 내용 입력</a:t>
            </a: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950127"/>
              </p:ext>
            </p:extLst>
          </p:nvPr>
        </p:nvGraphicFramePr>
        <p:xfrm>
          <a:off x="7394684" y="1018099"/>
          <a:ext cx="2517587" cy="5626406"/>
        </p:xfrm>
        <a:graphic>
          <a:graphicData uri="http://schemas.openxmlformats.org/drawingml/2006/table">
            <a:tbl>
              <a:tblPr/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6406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클레임 발생일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주문 </a:t>
                      </a:r>
                      <a:r>
                        <a:rPr lang="ko-KR" altLang="en-US" sz="800" baseline="0" dirty="0" err="1"/>
                        <a:t>수량중</a:t>
                      </a:r>
                      <a:r>
                        <a:rPr lang="ko-KR" altLang="en-US" sz="800" baseline="0" dirty="0"/>
                        <a:t> 클레임 발생 수량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클레임 내용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내용에 해당하는 사진 이미지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클레임 처리 후 본사에서 조치함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타원 21"/>
          <p:cNvSpPr/>
          <p:nvPr/>
        </p:nvSpPr>
        <p:spPr>
          <a:xfrm>
            <a:off x="3275131" y="3723351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  <p:sp>
        <p:nvSpPr>
          <p:cNvPr id="23" name="타원 22"/>
          <p:cNvSpPr/>
          <p:nvPr/>
        </p:nvSpPr>
        <p:spPr>
          <a:xfrm>
            <a:off x="6091824" y="3756505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2</a:t>
            </a:r>
            <a:endParaRPr kumimoji="0" lang="ko-KR" altLang="en-US" sz="1200" b="1" dirty="0"/>
          </a:p>
        </p:txBody>
      </p:sp>
      <p:sp>
        <p:nvSpPr>
          <p:cNvPr id="24" name="타원 23"/>
          <p:cNvSpPr/>
          <p:nvPr/>
        </p:nvSpPr>
        <p:spPr>
          <a:xfrm>
            <a:off x="1998270" y="4109066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3</a:t>
            </a:r>
            <a:endParaRPr kumimoji="0" lang="ko-KR" altLang="en-US" sz="1200" b="1" dirty="0"/>
          </a:p>
        </p:txBody>
      </p:sp>
      <p:sp>
        <p:nvSpPr>
          <p:cNvPr id="25" name="타원 24"/>
          <p:cNvSpPr/>
          <p:nvPr/>
        </p:nvSpPr>
        <p:spPr>
          <a:xfrm>
            <a:off x="2207067" y="5056827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4</a:t>
            </a:r>
            <a:endParaRPr kumimoji="0" lang="ko-KR" altLang="en-US" sz="1200" b="1" dirty="0"/>
          </a:p>
        </p:txBody>
      </p:sp>
      <p:sp>
        <p:nvSpPr>
          <p:cNvPr id="12" name="타원 11"/>
          <p:cNvSpPr/>
          <p:nvPr/>
        </p:nvSpPr>
        <p:spPr>
          <a:xfrm>
            <a:off x="5000026" y="5926256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5</a:t>
            </a:r>
            <a:endParaRPr kumimoji="0"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45221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 bwMode="auto">
          <a:xfrm>
            <a:off x="3289300" y="2482850"/>
            <a:ext cx="5276850" cy="9715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ko-KR" altLang="en-US" sz="1400" dirty="0">
                <a:latin typeface="+mn-ea"/>
              </a:rPr>
              <a:t>입고내역</a:t>
            </a:r>
          </a:p>
        </p:txBody>
      </p:sp>
      <p:sp>
        <p:nvSpPr>
          <p:cNvPr id="6" name="오각형 5"/>
          <p:cNvSpPr/>
          <p:nvPr/>
        </p:nvSpPr>
        <p:spPr bwMode="auto">
          <a:xfrm>
            <a:off x="1587500" y="2482850"/>
            <a:ext cx="1327150" cy="971550"/>
          </a:xfrm>
          <a:prstGeom prst="homePlate">
            <a:avLst>
              <a:gd name="adj" fmla="val 17783"/>
            </a:avLst>
          </a:prstGeom>
          <a:solidFill>
            <a:schemeClr val="bg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ko-KR" alt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수발주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3232150" y="996950"/>
            <a:ext cx="5276850" cy="977900"/>
          </a:xfrm>
          <a:prstGeom prst="roundRect">
            <a:avLst>
              <a:gd name="adj" fmla="val 3614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ko-KR" altLang="en-US" sz="1400" dirty="0">
                <a:latin typeface="+mn-ea"/>
              </a:rPr>
              <a:t>시스템 요구사항</a:t>
            </a:r>
            <a:endParaRPr lang="en-US" altLang="ko-KR" sz="1400" dirty="0">
              <a:latin typeface="+mn-ea"/>
            </a:endParaRPr>
          </a:p>
          <a:p>
            <a:pPr lvl="0">
              <a:buFont typeface="Arial" pitchFamily="34" charset="0"/>
              <a:buChar char="•"/>
            </a:pPr>
            <a:r>
              <a:rPr lang="ko-KR" altLang="en-US" sz="1400" dirty="0">
                <a:latin typeface="+mn-ea"/>
              </a:rPr>
              <a:t>프로그램 설치 및 로그인</a:t>
            </a:r>
            <a:endParaRPr lang="en-US" altLang="ko-KR" sz="1400" dirty="0">
              <a:latin typeface="+mn-ea"/>
            </a:endParaRPr>
          </a:p>
          <a:p>
            <a:pPr lvl="0">
              <a:buFont typeface="Arial" pitchFamily="34" charset="0"/>
              <a:buChar char="•"/>
            </a:pPr>
            <a:r>
              <a:rPr lang="ko-KR" altLang="en-US" sz="1400" dirty="0">
                <a:latin typeface="+mn-ea"/>
              </a:rPr>
              <a:t>업무흐름</a:t>
            </a:r>
            <a:endParaRPr lang="en-US" altLang="ko-KR" sz="1400" dirty="0">
              <a:latin typeface="+mn-ea"/>
            </a:endParaRPr>
          </a:p>
          <a:p>
            <a:pPr lvl="0">
              <a:buFont typeface="Arial" pitchFamily="34" charset="0"/>
              <a:buChar char="•"/>
            </a:pPr>
            <a:r>
              <a:rPr lang="ko-KR" altLang="en-US" sz="1400" dirty="0"/>
              <a:t>화면 구성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1" name="오각형 10"/>
          <p:cNvSpPr/>
          <p:nvPr/>
        </p:nvSpPr>
        <p:spPr bwMode="auto">
          <a:xfrm>
            <a:off x="1587500" y="996950"/>
            <a:ext cx="1327150" cy="977899"/>
          </a:xfrm>
          <a:prstGeom prst="homePlate">
            <a:avLst>
              <a:gd name="adj" fmla="val 30000"/>
            </a:avLst>
          </a:prstGeom>
          <a:solidFill>
            <a:schemeClr val="bg1"/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ko-KR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591270"/>
            <a:ext cx="9105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	</a:t>
            </a:r>
            <a:r>
              <a:rPr lang="ko-KR" altLang="en-US" dirty="0" err="1"/>
              <a:t>권장해상도</a:t>
            </a:r>
            <a:r>
              <a:rPr lang="ko-KR" altLang="en-US" dirty="0"/>
              <a:t> </a:t>
            </a:r>
            <a:r>
              <a:rPr lang="en-US" altLang="ko-KR" dirty="0"/>
              <a:t>: 1920*1080</a:t>
            </a:r>
            <a:endParaRPr lang="ko-KR" altLang="en-US" dirty="0"/>
          </a:p>
          <a:p>
            <a:r>
              <a:rPr lang="en-US" altLang="ko-KR" dirty="0"/>
              <a:t>	OS : MS WINDOWS 7 </a:t>
            </a:r>
            <a:r>
              <a:rPr lang="ko-KR" altLang="en-US" dirty="0"/>
              <a:t>이상</a:t>
            </a:r>
            <a:r>
              <a:rPr lang="en-US" altLang="ko-KR" dirty="0"/>
              <a:t>, </a:t>
            </a:r>
            <a:r>
              <a:rPr lang="en-US" altLang="ko-KR" dirty="0" err="1"/>
              <a:t>.Net</a:t>
            </a:r>
            <a:r>
              <a:rPr lang="en-US" altLang="ko-KR" dirty="0"/>
              <a:t> Framework 4.5 </a:t>
            </a:r>
            <a:r>
              <a:rPr lang="ko-KR" altLang="en-US" dirty="0"/>
              <a:t>이상</a:t>
            </a:r>
            <a:endParaRPr lang="en-US" altLang="ko-KR" dirty="0"/>
          </a:p>
          <a:p>
            <a:r>
              <a:rPr lang="en-US" altLang="ko-KR" dirty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ko-KR" altLang="en-US" sz="2400" dirty="0">
                <a:solidFill>
                  <a:schemeClr val="bg1"/>
                </a:solidFill>
              </a:rPr>
              <a:t>시스템 요구사항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t="9953"/>
          <a:stretch/>
        </p:blipFill>
        <p:spPr>
          <a:xfrm>
            <a:off x="1161736" y="2151089"/>
            <a:ext cx="5491705" cy="386518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프로그램 다운로드</a:t>
            </a:r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81481"/>
              </p:ext>
            </p:extLst>
          </p:nvPr>
        </p:nvGraphicFramePr>
        <p:xfrm>
          <a:off x="7387200" y="1036957"/>
          <a:ext cx="2518857" cy="561469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695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다운로드 주소로 접속하여 프로그램을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다운로드후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실행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다운로드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”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을 눌러 프로그램 다운로드 사이트로 이동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두손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Order”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다운받은후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설치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타원 14"/>
          <p:cNvSpPr/>
          <p:nvPr/>
        </p:nvSpPr>
        <p:spPr>
          <a:xfrm>
            <a:off x="761961" y="1641753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  <p:sp>
        <p:nvSpPr>
          <p:cNvPr id="7" name="직사각형 6"/>
          <p:cNvSpPr/>
          <p:nvPr/>
        </p:nvSpPr>
        <p:spPr>
          <a:xfrm>
            <a:off x="705459" y="815013"/>
            <a:ext cx="57799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800" dirty="0" err="1"/>
              <a:t>프로그랢</a:t>
            </a:r>
            <a:r>
              <a:rPr lang="ko-KR" altLang="en-US" sz="800" dirty="0"/>
              <a:t> 다운로드 및 설치</a:t>
            </a:r>
            <a:endParaRPr lang="en-US" altLang="ko-KR" sz="800" dirty="0"/>
          </a:p>
        </p:txBody>
      </p:sp>
      <p:sp>
        <p:nvSpPr>
          <p:cNvPr id="24" name="타원 23"/>
          <p:cNvSpPr/>
          <p:nvPr/>
        </p:nvSpPr>
        <p:spPr>
          <a:xfrm>
            <a:off x="5381951" y="2043139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/>
              <a:t>2</a:t>
            </a:r>
            <a:endParaRPr kumimoji="0" lang="ko-KR" alt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  <a:effectLst/>
        </p:spPr>
        <p:txBody>
          <a:bodyPr wrap="square" rtlCol="0" anchor="ctr" anchorCtr="0">
            <a:noAutofit/>
          </a:bodyPr>
          <a:lstStyle/>
          <a:p>
            <a:r>
              <a:rPr lang="ko-KR" altLang="en-US" sz="2400" dirty="0"/>
              <a:t>프로그램 설치 </a:t>
            </a:r>
            <a:r>
              <a:rPr lang="en-US" altLang="ko-KR" sz="2400" dirty="0"/>
              <a:t>&gt; </a:t>
            </a:r>
            <a:r>
              <a:rPr lang="ko-KR" altLang="en-US" sz="2400" dirty="0"/>
              <a:t>회원가입 </a:t>
            </a:r>
            <a:r>
              <a:rPr lang="en-US" altLang="ko-KR" sz="2400" dirty="0"/>
              <a:t>&gt; </a:t>
            </a:r>
            <a:r>
              <a:rPr lang="ko-KR" altLang="en-US" sz="2400" dirty="0"/>
              <a:t>로그인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977861" y="1641753"/>
            <a:ext cx="5418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/>
              <a:t>다운로드 주소 </a:t>
            </a:r>
            <a:r>
              <a:rPr lang="en-US" altLang="ko-KR" dirty="0"/>
              <a:t>: </a:t>
            </a:r>
            <a:r>
              <a:rPr lang="en-US" altLang="ko-KR" dirty="0">
                <a:hlinkClick r:id="rId4"/>
              </a:rPr>
              <a:t>http://www.doosonerp.com</a:t>
            </a:r>
            <a:r>
              <a:rPr lang="en-US" altLang="ko-KR" dirty="0"/>
              <a:t> </a:t>
            </a:r>
            <a:r>
              <a:rPr lang="ko-KR" altLang="en-US" dirty="0"/>
              <a:t>접속</a:t>
            </a:r>
          </a:p>
        </p:txBody>
      </p:sp>
      <p:sp>
        <p:nvSpPr>
          <p:cNvPr id="13" name="타원 12"/>
          <p:cNvSpPr/>
          <p:nvPr/>
        </p:nvSpPr>
        <p:spPr>
          <a:xfrm>
            <a:off x="4053600" y="4456555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/>
              <a:t>3</a:t>
            </a:r>
            <a:endParaRPr kumimoji="0"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97062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3592" y="1512513"/>
            <a:ext cx="2763024" cy="406327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로그인 </a:t>
            </a:r>
            <a:r>
              <a:rPr lang="en-US" altLang="ko-KR" dirty="0"/>
              <a:t>- </a:t>
            </a:r>
            <a:r>
              <a:rPr lang="ko-KR" altLang="en-US" dirty="0"/>
              <a:t>회원가입</a:t>
            </a:r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289505"/>
              </p:ext>
            </p:extLst>
          </p:nvPr>
        </p:nvGraphicFramePr>
        <p:xfrm>
          <a:off x="7385088" y="1036957"/>
          <a:ext cx="2520969" cy="5614695"/>
        </p:xfrm>
        <a:graphic>
          <a:graphicData uri="http://schemas.openxmlformats.org/drawingml/2006/table">
            <a:tbl>
              <a:tblPr/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695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endParaRPr lang="en-US" altLang="ko-KR" sz="9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900" dirty="0"/>
                        <a:t>사업자 등록 번호와 본사에서 받은 비밀번호를 입력하여 로그인</a:t>
                      </a:r>
                      <a:endParaRPr lang="en-US" altLang="ko-KR" sz="900" dirty="0"/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705459" y="815013"/>
            <a:ext cx="57799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800" dirty="0"/>
              <a:t>프로그램 관리자 생성을 위한 회원가입</a:t>
            </a:r>
            <a:endParaRPr lang="en-US" altLang="ko-KR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ko-KR" altLang="en-US" sz="2400" dirty="0"/>
              <a:t>프로그램 설치 </a:t>
            </a:r>
            <a:r>
              <a:rPr lang="en-US" altLang="ko-KR" sz="2400" dirty="0"/>
              <a:t>&gt; </a:t>
            </a:r>
            <a:r>
              <a:rPr lang="ko-KR" altLang="en-US" sz="2400" dirty="0"/>
              <a:t>로그인</a:t>
            </a:r>
          </a:p>
        </p:txBody>
      </p:sp>
      <p:sp>
        <p:nvSpPr>
          <p:cNvPr id="15" name="타원 14"/>
          <p:cNvSpPr/>
          <p:nvPr/>
        </p:nvSpPr>
        <p:spPr>
          <a:xfrm>
            <a:off x="2481020" y="365209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97062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내정보</a:t>
            </a:r>
            <a:endParaRPr lang="ko-KR" altLang="en-US" dirty="0"/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933172"/>
              </p:ext>
            </p:extLst>
          </p:nvPr>
        </p:nvGraphicFramePr>
        <p:xfrm>
          <a:off x="7385088" y="1036957"/>
          <a:ext cx="2520969" cy="5614695"/>
        </p:xfrm>
        <a:graphic>
          <a:graphicData uri="http://schemas.openxmlformats.org/drawingml/2006/table">
            <a:tbl>
              <a:tblPr/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695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 anchor="ctr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endParaRPr lang="en-US" altLang="ko-KR" sz="9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900" dirty="0"/>
                        <a:t>기존 비밀번호를 입력하고 변경</a:t>
                      </a:r>
                      <a:r>
                        <a:rPr lang="ko-KR" altLang="en-US" sz="900" baseline="0" dirty="0"/>
                        <a:t> 비밀번호를 입력하여 비밀번호 변경</a:t>
                      </a:r>
                      <a:endParaRPr lang="en-US" altLang="ko-KR" sz="900" dirty="0"/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705459" y="815013"/>
            <a:ext cx="57799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800" dirty="0" err="1"/>
              <a:t>내정보</a:t>
            </a:r>
            <a:r>
              <a:rPr lang="en-US" altLang="ko-KR" sz="800" dirty="0"/>
              <a:t>, </a:t>
            </a:r>
            <a:r>
              <a:rPr lang="ko-KR" altLang="en-US" sz="800" dirty="0"/>
              <a:t>비밀번호 변경 기능</a:t>
            </a:r>
            <a:endParaRPr lang="en-US" altLang="ko-KR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ko-KR" altLang="en-US" sz="2400" dirty="0"/>
              <a:t>시스템관리 </a:t>
            </a:r>
            <a:r>
              <a:rPr lang="en-US" altLang="ko-KR" sz="2400" dirty="0"/>
              <a:t>&gt; </a:t>
            </a:r>
            <a:r>
              <a:rPr lang="ko-KR" altLang="en-US" sz="2400" dirty="0" err="1"/>
              <a:t>내정보</a:t>
            </a:r>
            <a:endParaRPr lang="ko-KR" altLang="en-US" sz="2400" dirty="0"/>
          </a:p>
        </p:txBody>
      </p:sp>
      <p:sp>
        <p:nvSpPr>
          <p:cNvPr id="15" name="타원 14"/>
          <p:cNvSpPr/>
          <p:nvPr/>
        </p:nvSpPr>
        <p:spPr>
          <a:xfrm>
            <a:off x="2481020" y="365209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59433" t="15588" r="15369" b="27095"/>
          <a:stretch/>
        </p:blipFill>
        <p:spPr>
          <a:xfrm>
            <a:off x="716280" y="1821180"/>
            <a:ext cx="6172200" cy="39624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940" y="2464808"/>
            <a:ext cx="3606586" cy="2914912"/>
          </a:xfrm>
          <a:prstGeom prst="rect">
            <a:avLst/>
          </a:prstGeom>
        </p:spPr>
      </p:pic>
      <p:sp>
        <p:nvSpPr>
          <p:cNvPr id="10" name="타원 9"/>
          <p:cNvSpPr/>
          <p:nvPr/>
        </p:nvSpPr>
        <p:spPr>
          <a:xfrm>
            <a:off x="1871420" y="428455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58379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auto">
          <a:xfrm>
            <a:off x="4407972" y="3099858"/>
            <a:ext cx="1416050" cy="62653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lang="ko-KR" altLang="en-US" sz="1400" dirty="0" err="1">
                <a:solidFill>
                  <a:schemeClr val="bg1"/>
                </a:solidFill>
                <a:ea typeface="맑은 고딕" pitchFamily="50" charset="-127"/>
              </a:rPr>
              <a:t>입고내역</a:t>
            </a:r>
            <a:endParaRPr lang="ko-KR" altLang="en-US" sz="1400" dirty="0">
              <a:solidFill>
                <a:schemeClr val="bg1"/>
              </a:solidFill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7797" y="1621157"/>
            <a:ext cx="168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/>
              <a:t>수발주</a:t>
            </a:r>
            <a:endParaRPr lang="ko-KR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ko-KR" altLang="en-US" sz="2400" dirty="0">
                <a:solidFill>
                  <a:schemeClr val="bg1"/>
                </a:solidFill>
              </a:rPr>
              <a:t>업무흐름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02" y="1386467"/>
            <a:ext cx="7157924" cy="3923575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메인화면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/>
            <a:r>
              <a:rPr lang="ko-KR" altLang="en-US" sz="2400" dirty="0"/>
              <a:t>화면 구성 </a:t>
            </a:r>
            <a:r>
              <a:rPr lang="en-US" altLang="ko-KR" sz="2400" dirty="0"/>
              <a:t>: </a:t>
            </a:r>
            <a:r>
              <a:rPr lang="ko-KR" altLang="en-US" sz="2400" dirty="0"/>
              <a:t>메인 화면</a:t>
            </a:r>
          </a:p>
        </p:txBody>
      </p:sp>
      <p:sp>
        <p:nvSpPr>
          <p:cNvPr id="28" name="타원 27"/>
          <p:cNvSpPr/>
          <p:nvPr/>
        </p:nvSpPr>
        <p:spPr>
          <a:xfrm>
            <a:off x="4472217" y="1527746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  <p:sp>
        <p:nvSpPr>
          <p:cNvPr id="29" name="타원 28"/>
          <p:cNvSpPr/>
          <p:nvPr/>
        </p:nvSpPr>
        <p:spPr>
          <a:xfrm>
            <a:off x="2487645" y="1734900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2</a:t>
            </a:r>
            <a:endParaRPr kumimoji="0" lang="ko-KR" altLang="en-US" sz="1200" b="1" dirty="0"/>
          </a:p>
        </p:txBody>
      </p:sp>
      <p:sp>
        <p:nvSpPr>
          <p:cNvPr id="30" name="타원 29"/>
          <p:cNvSpPr/>
          <p:nvPr/>
        </p:nvSpPr>
        <p:spPr>
          <a:xfrm>
            <a:off x="2869894" y="1875023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3</a:t>
            </a:r>
            <a:endParaRPr kumimoji="0" lang="ko-KR" altLang="en-US" sz="1200" b="1" dirty="0"/>
          </a:p>
        </p:txBody>
      </p:sp>
      <p:sp>
        <p:nvSpPr>
          <p:cNvPr id="31" name="타원 30"/>
          <p:cNvSpPr/>
          <p:nvPr/>
        </p:nvSpPr>
        <p:spPr>
          <a:xfrm>
            <a:off x="2761944" y="3124700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4</a:t>
            </a:r>
            <a:endParaRPr kumimoji="0" lang="ko-KR" altLang="en-US" sz="1200" b="1" dirty="0"/>
          </a:p>
        </p:txBody>
      </p:sp>
      <p:sp>
        <p:nvSpPr>
          <p:cNvPr id="49" name="제목 4"/>
          <p:cNvSpPr txBox="1">
            <a:spLocks/>
          </p:cNvSpPr>
          <p:nvPr/>
        </p:nvSpPr>
        <p:spPr>
          <a:xfrm>
            <a:off x="719994" y="835503"/>
            <a:ext cx="6667200" cy="205014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spcBef>
                <a:spcPct val="0"/>
              </a:spcBef>
              <a:buNone/>
              <a:defRPr sz="800" kern="120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r>
              <a:rPr lang="ko-KR" altLang="en-US" dirty="0" err="1"/>
              <a:t>메인화면의</a:t>
            </a:r>
            <a:r>
              <a:rPr lang="ko-KR" altLang="en-US" dirty="0"/>
              <a:t> 전체화면 구성</a:t>
            </a:r>
          </a:p>
        </p:txBody>
      </p:sp>
      <p:sp>
        <p:nvSpPr>
          <p:cNvPr id="32" name="타원 31"/>
          <p:cNvSpPr/>
          <p:nvPr/>
        </p:nvSpPr>
        <p:spPr>
          <a:xfrm>
            <a:off x="612050" y="5002331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5</a:t>
            </a:r>
            <a:endParaRPr kumimoji="0" lang="ko-KR" altLang="en-US" sz="1200" b="1" dirty="0"/>
          </a:p>
        </p:txBody>
      </p:sp>
      <p:graphicFrame>
        <p:nvGraphicFramePr>
          <p:cNvPr id="36" name="표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621491"/>
              </p:ext>
            </p:extLst>
          </p:nvPr>
        </p:nvGraphicFramePr>
        <p:xfrm>
          <a:off x="7394684" y="1018099"/>
          <a:ext cx="2517587" cy="5626406"/>
        </p:xfrm>
        <a:graphic>
          <a:graphicData uri="http://schemas.openxmlformats.org/drawingml/2006/table">
            <a:tbl>
              <a:tblPr/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6406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권한에 따른 메인 메뉴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dirty="0" err="1"/>
                        <a:t>화면별</a:t>
                      </a:r>
                      <a:r>
                        <a:rPr lang="ko-KR" altLang="en-US" sz="800" dirty="0"/>
                        <a:t> 기능버튼</a:t>
                      </a:r>
                      <a:endParaRPr lang="en-US" altLang="ko-KR" sz="8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dirty="0"/>
                        <a:t>자료 검색 조건</a:t>
                      </a:r>
                      <a:endParaRPr lang="en-US" altLang="ko-KR" sz="8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dirty="0"/>
                        <a:t>데이터 표현 영역</a:t>
                      </a:r>
                      <a:endParaRPr lang="en-US" altLang="ko-KR" sz="8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dirty="0"/>
                        <a:t>출력 데이터 통계</a:t>
                      </a:r>
                      <a:endParaRPr lang="en-US" altLang="ko-KR" sz="800" dirty="0"/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82" y="1238570"/>
            <a:ext cx="7249478" cy="4625054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입고내역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906000" cy="6069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/>
            <a:r>
              <a:rPr lang="ko-KR" altLang="en-US" sz="2400" dirty="0" err="1"/>
              <a:t>입고내역</a:t>
            </a:r>
            <a:endParaRPr lang="ko-KR" altLang="en-US" sz="2400" dirty="0"/>
          </a:p>
        </p:txBody>
      </p:sp>
      <p:sp>
        <p:nvSpPr>
          <p:cNvPr id="8" name="직사각형 7"/>
          <p:cNvSpPr/>
          <p:nvPr/>
        </p:nvSpPr>
        <p:spPr>
          <a:xfrm>
            <a:off x="705459" y="815013"/>
            <a:ext cx="57799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800" dirty="0"/>
              <a:t>발주서 엑셀파일 일괄 등록</a:t>
            </a: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140553"/>
              </p:ext>
            </p:extLst>
          </p:nvPr>
        </p:nvGraphicFramePr>
        <p:xfrm>
          <a:off x="7394684" y="1018099"/>
          <a:ext cx="2517587" cy="5626406"/>
        </p:xfrm>
        <a:graphic>
          <a:graphicData uri="http://schemas.openxmlformats.org/drawingml/2006/table">
            <a:tbl>
              <a:tblPr/>
              <a:tblGrid>
                <a:gridCol w="9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6406">
                <a:tc>
                  <a:txBody>
                    <a:bodyPr/>
                    <a:lstStyle/>
                    <a:p>
                      <a:pPr algn="ctr" latinLnBrk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36000" marB="36000">
                    <a:lnL w="6350" cmpd="sng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이미 발주한 수량 또는 날짜 수정</a:t>
                      </a:r>
                      <a:r>
                        <a:rPr lang="en-US" altLang="ko-KR" sz="800" baseline="0" dirty="0"/>
                        <a:t> </a:t>
                      </a:r>
                      <a:r>
                        <a:rPr lang="ko-KR" altLang="en-US" sz="800" baseline="0" dirty="0"/>
                        <a:t>버튼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클레임 입력 버튼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납품서 출력 버튼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 err="1"/>
                        <a:t>화면출력</a:t>
                      </a:r>
                      <a:r>
                        <a:rPr lang="ko-KR" altLang="en-US" sz="800" baseline="0" dirty="0"/>
                        <a:t> 버튼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검색 조건</a:t>
                      </a: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endParaRPr lang="en-US" altLang="ko-KR" sz="800" baseline="0" dirty="0"/>
                    </a:p>
                    <a:p>
                      <a:pPr marL="228600" indent="-228600" eaLnBrk="1" fontAlgn="auto" hangingPunct="1">
                        <a:spcAft>
                          <a:spcPts val="0"/>
                        </a:spcAft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ko-KR" altLang="en-US" sz="800" baseline="0" dirty="0"/>
                        <a:t>검색된 자료 내역</a:t>
                      </a:r>
                      <a:endParaRPr lang="en-US" altLang="ko-KR" sz="800" baseline="0" dirty="0"/>
                    </a:p>
                  </a:txBody>
                  <a:tcPr marL="36000" marR="36000" marT="36000" marB="3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타원 21"/>
          <p:cNvSpPr/>
          <p:nvPr/>
        </p:nvSpPr>
        <p:spPr>
          <a:xfrm>
            <a:off x="704318" y="1671489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1</a:t>
            </a:r>
            <a:endParaRPr kumimoji="0" lang="ko-KR" altLang="en-US" sz="1200" b="1" dirty="0"/>
          </a:p>
        </p:txBody>
      </p:sp>
      <p:sp>
        <p:nvSpPr>
          <p:cNvPr id="23" name="타원 22"/>
          <p:cNvSpPr/>
          <p:nvPr/>
        </p:nvSpPr>
        <p:spPr>
          <a:xfrm>
            <a:off x="1234591" y="1667232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2</a:t>
            </a:r>
            <a:endParaRPr kumimoji="0" lang="ko-KR" altLang="en-US" sz="1200" b="1" dirty="0"/>
          </a:p>
        </p:txBody>
      </p:sp>
      <p:sp>
        <p:nvSpPr>
          <p:cNvPr id="24" name="타원 23"/>
          <p:cNvSpPr/>
          <p:nvPr/>
        </p:nvSpPr>
        <p:spPr>
          <a:xfrm>
            <a:off x="1764864" y="1667232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3</a:t>
            </a:r>
            <a:endParaRPr kumimoji="0" lang="ko-KR" altLang="en-US" sz="1200" b="1" dirty="0"/>
          </a:p>
        </p:txBody>
      </p:sp>
      <p:sp>
        <p:nvSpPr>
          <p:cNvPr id="25" name="타원 24"/>
          <p:cNvSpPr/>
          <p:nvPr/>
        </p:nvSpPr>
        <p:spPr>
          <a:xfrm>
            <a:off x="2295137" y="1667232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4</a:t>
            </a:r>
            <a:endParaRPr kumimoji="0" lang="ko-KR" altLang="en-US" sz="1200" b="1" dirty="0"/>
          </a:p>
        </p:txBody>
      </p:sp>
      <p:sp>
        <p:nvSpPr>
          <p:cNvPr id="14" name="타원 13"/>
          <p:cNvSpPr/>
          <p:nvPr/>
        </p:nvSpPr>
        <p:spPr>
          <a:xfrm>
            <a:off x="3512921" y="2046531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5</a:t>
            </a:r>
            <a:endParaRPr kumimoji="0" lang="ko-KR" altLang="en-US" sz="1200" b="1" dirty="0"/>
          </a:p>
        </p:txBody>
      </p:sp>
      <p:sp>
        <p:nvSpPr>
          <p:cNvPr id="17" name="타원 16"/>
          <p:cNvSpPr/>
          <p:nvPr/>
        </p:nvSpPr>
        <p:spPr>
          <a:xfrm>
            <a:off x="557014" y="2696853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/>
              <a:t>6</a:t>
            </a:r>
            <a:endParaRPr kumimoji="0"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8874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 cap="flat" cmpd="sng" algn="ctr">
          <a:solidFill>
            <a:schemeClr val="bg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ts val="100"/>
          </a:spcBef>
          <a:spcAft>
            <a:spcPts val="100"/>
          </a:spcAft>
          <a:buClrTx/>
          <a:buSzTx/>
          <a:buFontTx/>
          <a:buNone/>
          <a:tabLst/>
          <a:defRPr sz="800" smtClean="0">
            <a:solidFill>
              <a:schemeClr val="tx1">
                <a:lumMod val="75000"/>
                <a:lumOff val="25000"/>
              </a:schemeClr>
            </a:solidFill>
            <a:ea typeface="맑은 고딕" pitchFamily="50" charset="-127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51336</TotalTime>
  <Words>254</Words>
  <Application>Microsoft Office PowerPoint</Application>
  <PresentationFormat>A4 용지(210x297mm)</PresentationFormat>
  <Paragraphs>122</Paragraphs>
  <Slides>11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Arial</vt:lpstr>
      <vt:lpstr>맑은 고딕</vt:lpstr>
      <vt:lpstr>Office 테마</vt:lpstr>
      <vt:lpstr>PowerPoint 프레젠테이션</vt:lpstr>
      <vt:lpstr>PowerPoint 프레젠테이션</vt:lpstr>
      <vt:lpstr>PowerPoint 프레젠테이션</vt:lpstr>
      <vt:lpstr>프로그램 다운로드</vt:lpstr>
      <vt:lpstr>로그인 - 회원가입</vt:lpstr>
      <vt:lpstr>내정보</vt:lpstr>
      <vt:lpstr>PowerPoint 프레젠테이션</vt:lpstr>
      <vt:lpstr>메인화면</vt:lpstr>
      <vt:lpstr>입고내역</vt:lpstr>
      <vt:lpstr>입고내역-수정</vt:lpstr>
      <vt:lpstr>입고내역-클레임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Daniel.J</dc:creator>
  <cp:lastModifiedBy>pc</cp:lastModifiedBy>
  <cp:revision>2294</cp:revision>
  <cp:lastPrinted>2016-07-01T02:15:14Z</cp:lastPrinted>
  <dcterms:created xsi:type="dcterms:W3CDTF">2013-10-18T01:48:25Z</dcterms:created>
  <dcterms:modified xsi:type="dcterms:W3CDTF">2020-06-03T02:34:45Z</dcterms:modified>
</cp:coreProperties>
</file>